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704" r:id="rId2"/>
    <p:sldMasterId id="2147483866" r:id="rId3"/>
  </p:sldMasterIdLst>
  <p:notesMasterIdLst>
    <p:notesMasterId r:id="rId17"/>
  </p:notesMasterIdLst>
  <p:handoutMasterIdLst>
    <p:handoutMasterId r:id="rId18"/>
  </p:handoutMasterIdLst>
  <p:sldIdLst>
    <p:sldId id="341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61" r:id="rId15"/>
    <p:sldId id="359" r:id="rId16"/>
  </p:sldIdLst>
  <p:sldSz cx="12188825" cy="6858000"/>
  <p:notesSz cx="7023100" cy="93091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0" autoAdjust="0"/>
    <p:restoredTop sz="94660"/>
  </p:normalViewPr>
  <p:slideViewPr>
    <p:cSldViewPr>
      <p:cViewPr varScale="1">
        <p:scale>
          <a:sx n="70" d="100"/>
          <a:sy n="70" d="100"/>
        </p:scale>
        <p:origin x="150" y="54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10" y="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49719" y="232571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 defTabSz="121886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CIT Program Information Slides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91055" y="232571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 defTabSz="121886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June 2019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49718" y="8502129"/>
            <a:ext cx="3238170" cy="46513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 defTabSz="121886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prepared by Stefan Cohen, CIT Director </a:t>
            </a:r>
            <a:r>
              <a:rPr lang="en-US" u="sng" dirty="0" smtClean="0">
                <a:solidFill>
                  <a:srgbClr val="0070C0"/>
                </a:solidFill>
              </a:rPr>
              <a:t>stefan.cohen@rcsdk12.org</a:t>
            </a:r>
            <a:r>
              <a:rPr lang="en-US" dirty="0" smtClean="0"/>
              <a:t>, 585-262-8541</a:t>
            </a:r>
            <a:endParaRPr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508796"/>
            <a:ext cx="2756017" cy="46513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 defTabSz="121886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702067A3-7268-4DC5-AA01-9A0B4BFB8FB3}" type="slidenum">
              <a:rPr smtClean="0"/>
              <a:pPr>
                <a:defRPr/>
              </a:pPr>
              <a:t>‹#›</a:t>
            </a:fld>
            <a:endParaRPr lang="en-US" dirty="0" smtClean="0"/>
          </a:p>
          <a:p>
            <a:pPr>
              <a:defRPr/>
            </a:pPr>
            <a:r>
              <a:rPr lang="en-US" u="sng" dirty="0" smtClean="0">
                <a:solidFill>
                  <a:srgbClr val="0070C0"/>
                </a:solidFill>
              </a:rPr>
              <a:t>www.rcsdk12.org/CIT</a:t>
            </a:r>
            <a:endParaRPr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732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 defTabSz="121886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CIT Program Information Slides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7" y="1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 defTabSz="121886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June 2019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21189"/>
            <a:ext cx="5619750" cy="4189412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10602"/>
            <a:ext cx="3043238" cy="549204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 defTabSz="121886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prepared by Stefan Cohen, 262-8541  stefan.cohen@rcsdk12.org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7" y="8671771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 defTabSz="121886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9C346B0-E67D-41AA-BAC5-BAB69C9C113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85870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91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03238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4" name="Google Shape;554;p23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the overview of the Proactive Classroom Systems course.  </a:t>
            </a:r>
            <a:endParaRPr/>
          </a:p>
        </p:txBody>
      </p:sp>
      <p:sp>
        <p:nvSpPr>
          <p:cNvPr id="555" name="Google Shape;555;p23:notes"/>
          <p:cNvSpPr txBox="1">
            <a:spLocks noGrp="1"/>
          </p:cNvSpPr>
          <p:nvPr>
            <p:ph type="sldNum" idx="12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234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23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C843-5BAB-4DDB-B0BB-82FACB34E1C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48693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E17E-2C3D-47F0-8E69-0604B5F6B78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02484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500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33400"/>
            <a:ext cx="10969943" cy="1143000"/>
          </a:xfrm>
        </p:spPr>
        <p:txBody>
          <a:bodyPr/>
          <a:lstStyle>
            <a:lvl1pPr>
              <a:defRPr baseline="0">
                <a:latin typeface="Footlight MT Light" panose="0204060206030A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828801"/>
            <a:ext cx="10969943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44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8FC4DD1-EFAF-47B5-8EE4-A7FBF67BC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7833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0F30D3C-C48D-435A-8CE5-6D4C4C011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956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AF06827-B396-4A00-897A-E429EAA7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478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276C1BF-7D47-41EF-93BA-E976A340D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901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3687896-A27F-44F7-8B97-B26473A4F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3341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80A824B-327A-47BE-827A-3F24D3DDB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631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3013" y="6400800"/>
            <a:ext cx="431958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3" y="6400800"/>
            <a:ext cx="608012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BB227-C3F4-497F-9773-E3CFA762241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318906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7B934DF6-8C38-44E8-B637-49ED41D18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2395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6C5BD75-B112-4BE3-95F2-3E7DC272F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371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F7256EA-E861-49AE-BE07-662975A1B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649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5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29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4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06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0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8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09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0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78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34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48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5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988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0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42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6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7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A680-66D4-4078-83C8-5F1B95ABA4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933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556F-FD7B-462E-B180-CDAB08391C0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3392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026A-0C31-409D-8FD9-2D9C6B9CB00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32347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DDFD-88AF-4668-A5DC-C5FF5960F8A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1716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78D3-F4C4-47B5-91AD-9FBCDED86E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05534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E426-F6B3-4EB6-9010-207A9BA52B2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23926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0"/>
            <a:ext cx="11579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823E51-2DAE-4637-9B0A-2A87999567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799" r:id="rId4"/>
    <p:sldLayoutId id="2147483800" r:id="rId5"/>
    <p:sldLayoutId id="2147483801" r:id="rId6"/>
    <p:sldLayoutId id="2147483821" r:id="rId7"/>
    <p:sldLayoutId id="2147483822" r:id="rId8"/>
    <p:sldLayoutId id="2147483823" r:id="rId9"/>
    <p:sldLayoutId id="2147483802" r:id="rId10"/>
    <p:sldLayoutId id="2147483803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03213" indent="-303213" algn="l" defTabSz="1217613" rtl="0" fontAlgn="base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Owner\AppData\Local\Microsoft\Windows\Temporary Internet Files\Content.IE5\YYS2FXKQ\MP900439529[1]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3419" r="1508" b="3584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Segoe Print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 Print" panose="02000600000000000000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 Print" panose="02000600000000000000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 Print" panose="02000600000000000000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 Print" panose="02000600000000000000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 Print" panose="02000600000000000000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 Print" panose="02000600000000000000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 Print" panose="02000600000000000000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 Print" panose="02000600000000000000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Print" pitchFamily="2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Segoe Print" pitchFamily="2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Print" pitchFamily="2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bg1"/>
          </a:solidFill>
          <a:latin typeface="Segoe Print" pitchFamily="2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bg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71D36-B8D7-49E4-BD5C-589845D4857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nnamaria.Manso@RCSDK12.org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nnamaria.Manso@RCSDK12.org" TargetMode="Externa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sdk12.truenorthlogic.com/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7212" y="381000"/>
            <a:ext cx="5895225" cy="2849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870450"/>
            <a:ext cx="3886200" cy="2488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402" y="3560610"/>
            <a:ext cx="1776153" cy="229655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7012" y="131311"/>
            <a:ext cx="5586412" cy="68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3200" b="1" dirty="0" smtClean="0"/>
              <a:t>CIT Professional Learning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937" y="3550374"/>
            <a:ext cx="3068500" cy="2306790"/>
          </a:xfrm>
          <a:prstGeom prst="rect">
            <a:avLst/>
          </a:prstGeom>
        </p:spPr>
      </p:pic>
      <p:pic>
        <p:nvPicPr>
          <p:cNvPr id="13" name="Picture 12" descr="https://images-na.ssl-images-amazon.com/images/I/51PZp8xVITL._SY400_BO1,204,203,200_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560610"/>
            <a:ext cx="2783430" cy="193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Quality Questioning: Research-Based Practice to Engage Every Learner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24" y="3550374"/>
            <a:ext cx="1676995" cy="2306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356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07"/>
          <p:cNvSpPr/>
          <p:nvPr/>
        </p:nvSpPr>
        <p:spPr>
          <a:xfrm>
            <a:off x="1694767" y="427371"/>
            <a:ext cx="1802205" cy="1682493"/>
          </a:xfrm>
          <a:prstGeom prst="ellipse">
            <a:avLst/>
          </a:prstGeom>
          <a:solidFill>
            <a:srgbClr val="E36C09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07"/>
          <p:cNvSpPr/>
          <p:nvPr/>
        </p:nvSpPr>
        <p:spPr>
          <a:xfrm>
            <a:off x="3915850" y="193516"/>
            <a:ext cx="4180614" cy="1083392"/>
          </a:xfrm>
          <a:prstGeom prst="ellipse">
            <a:avLst/>
          </a:prstGeom>
          <a:solidFill>
            <a:srgbClr val="0D8120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07"/>
          <p:cNvSpPr/>
          <p:nvPr/>
        </p:nvSpPr>
        <p:spPr>
          <a:xfrm>
            <a:off x="8605782" y="4595438"/>
            <a:ext cx="1802205" cy="1682493"/>
          </a:xfrm>
          <a:prstGeom prst="ellipse">
            <a:avLst/>
          </a:prstGeom>
          <a:solidFill>
            <a:srgbClr val="E36C09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07"/>
          <p:cNvSpPr/>
          <p:nvPr/>
        </p:nvSpPr>
        <p:spPr>
          <a:xfrm>
            <a:off x="1668648" y="2481412"/>
            <a:ext cx="1802205" cy="1682493"/>
          </a:xfrm>
          <a:prstGeom prst="ellipse">
            <a:avLst/>
          </a:prstGeom>
          <a:solidFill>
            <a:srgbClr val="E36C09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07"/>
          <p:cNvSpPr/>
          <p:nvPr/>
        </p:nvSpPr>
        <p:spPr>
          <a:xfrm>
            <a:off x="4241611" y="1836930"/>
            <a:ext cx="3664024" cy="3208328"/>
          </a:xfrm>
          <a:prstGeom prst="ellipse">
            <a:avLst/>
          </a:prstGeom>
          <a:solidFill>
            <a:srgbClr val="17365D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07"/>
          <p:cNvSpPr txBox="1">
            <a:spLocks noGrp="1"/>
          </p:cNvSpPr>
          <p:nvPr>
            <p:ph type="ctrTitle" idx="4294967295"/>
          </p:nvPr>
        </p:nvSpPr>
        <p:spPr>
          <a:xfrm>
            <a:off x="4467458" y="2522033"/>
            <a:ext cx="3199567" cy="18517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algn="ctr">
              <a:buClr>
                <a:schemeClr val="lt1"/>
              </a:buClr>
            </a:pPr>
            <a:r>
              <a:rPr lang="en-US" sz="3999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PROACTIVE </a:t>
            </a:r>
            <a:br>
              <a:rPr lang="en-US" sz="3999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99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CLASSROOM</a:t>
            </a:r>
            <a:br>
              <a:rPr lang="en-US" sz="3999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99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endParaRPr sz="3999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07"/>
          <p:cNvSpPr txBox="1"/>
          <p:nvPr/>
        </p:nvSpPr>
        <p:spPr>
          <a:xfrm>
            <a:off x="1694767" y="739376"/>
            <a:ext cx="1828324" cy="1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2309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Defining and Teaching Expectations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4" name="Google Shape;564;p107"/>
          <p:cNvSpPr txBox="1"/>
          <p:nvPr/>
        </p:nvSpPr>
        <p:spPr>
          <a:xfrm>
            <a:off x="4069564" y="293366"/>
            <a:ext cx="3873186" cy="88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2799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Building Positive Relationships</a:t>
            </a:r>
            <a:endParaRPr sz="2799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07"/>
          <p:cNvSpPr txBox="1"/>
          <p:nvPr/>
        </p:nvSpPr>
        <p:spPr>
          <a:xfrm>
            <a:off x="8613799" y="4829021"/>
            <a:ext cx="1828324" cy="1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2299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Utilizing for Assessment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66" name="Google Shape;566;p107"/>
          <p:cNvCxnSpPr>
            <a:stCxn id="561" idx="1"/>
          </p:cNvCxnSpPr>
          <p:nvPr/>
        </p:nvCxnSpPr>
        <p:spPr>
          <a:xfrm rot="10800000">
            <a:off x="3352667" y="1749223"/>
            <a:ext cx="1425529" cy="55755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67" name="Google Shape;567;p107"/>
          <p:cNvCxnSpPr/>
          <p:nvPr/>
        </p:nvCxnSpPr>
        <p:spPr>
          <a:xfrm rot="10800000">
            <a:off x="3470855" y="3312359"/>
            <a:ext cx="770758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68" name="Google Shape;568;p107"/>
          <p:cNvCxnSpPr>
            <a:stCxn id="561" idx="3"/>
          </p:cNvCxnSpPr>
          <p:nvPr/>
        </p:nvCxnSpPr>
        <p:spPr>
          <a:xfrm flipH="1">
            <a:off x="3311578" y="4575410"/>
            <a:ext cx="1466618" cy="389898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69" name="Google Shape;569;p107"/>
          <p:cNvCxnSpPr/>
          <p:nvPr/>
        </p:nvCxnSpPr>
        <p:spPr>
          <a:xfrm>
            <a:off x="7926713" y="3363280"/>
            <a:ext cx="700147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70" name="Google Shape;570;p107"/>
          <p:cNvCxnSpPr>
            <a:stCxn id="561" idx="7"/>
          </p:cNvCxnSpPr>
          <p:nvPr/>
        </p:nvCxnSpPr>
        <p:spPr>
          <a:xfrm rot="10800000" flipH="1">
            <a:off x="7369051" y="1600762"/>
            <a:ext cx="1270769" cy="706016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571" name="Google Shape;571;p107"/>
          <p:cNvSpPr/>
          <p:nvPr/>
        </p:nvSpPr>
        <p:spPr>
          <a:xfrm>
            <a:off x="8592722" y="427371"/>
            <a:ext cx="1802205" cy="1682493"/>
          </a:xfrm>
          <a:prstGeom prst="ellipse">
            <a:avLst/>
          </a:prstGeom>
          <a:solidFill>
            <a:srgbClr val="E36C09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07"/>
          <p:cNvSpPr/>
          <p:nvPr/>
        </p:nvSpPr>
        <p:spPr>
          <a:xfrm>
            <a:off x="8642896" y="2522035"/>
            <a:ext cx="1802205" cy="1682493"/>
          </a:xfrm>
          <a:prstGeom prst="ellipse">
            <a:avLst/>
          </a:prstGeom>
          <a:solidFill>
            <a:srgbClr val="E36C09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07"/>
          <p:cNvSpPr txBox="1"/>
          <p:nvPr/>
        </p:nvSpPr>
        <p:spPr>
          <a:xfrm>
            <a:off x="8616777" y="2743378"/>
            <a:ext cx="1828324" cy="121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2339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Engaging Students</a:t>
            </a:r>
            <a:endParaRPr sz="2339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07"/>
          <p:cNvSpPr/>
          <p:nvPr/>
        </p:nvSpPr>
        <p:spPr>
          <a:xfrm>
            <a:off x="1694767" y="4587154"/>
            <a:ext cx="1802205" cy="1682493"/>
          </a:xfrm>
          <a:prstGeom prst="ellipse">
            <a:avLst/>
          </a:prstGeom>
          <a:solidFill>
            <a:srgbClr val="E36C09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07"/>
          <p:cNvSpPr txBox="1"/>
          <p:nvPr/>
        </p:nvSpPr>
        <p:spPr>
          <a:xfrm>
            <a:off x="1655588" y="2743378"/>
            <a:ext cx="1828324" cy="121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2299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Establishing Rituals and Routines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76" name="Google Shape;576;p107"/>
          <p:cNvCxnSpPr>
            <a:stCxn id="561" idx="5"/>
          </p:cNvCxnSpPr>
          <p:nvPr/>
        </p:nvCxnSpPr>
        <p:spPr>
          <a:xfrm>
            <a:off x="7369051" y="4575409"/>
            <a:ext cx="1385039" cy="369504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77" name="Google Shape;577;p107"/>
          <p:cNvCxnSpPr/>
          <p:nvPr/>
        </p:nvCxnSpPr>
        <p:spPr>
          <a:xfrm flipH="1">
            <a:off x="6073624" y="1219994"/>
            <a:ext cx="6382" cy="65273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78" name="Google Shape;578;p107"/>
          <p:cNvSpPr txBox="1"/>
          <p:nvPr/>
        </p:nvSpPr>
        <p:spPr>
          <a:xfrm>
            <a:off x="1662118" y="4854630"/>
            <a:ext cx="1828324" cy="107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2299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Matching the Environment</a:t>
            </a:r>
            <a:endParaRPr sz="2299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07"/>
          <p:cNvSpPr txBox="1"/>
          <p:nvPr/>
        </p:nvSpPr>
        <p:spPr>
          <a:xfrm>
            <a:off x="8504228" y="735212"/>
            <a:ext cx="2002451" cy="137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1753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Creating Systems for Acknowledgment and Correction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45706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1753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(5:1)</a:t>
            </a:r>
            <a:endParaRPr sz="1753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07"/>
          <p:cNvSpPr/>
          <p:nvPr/>
        </p:nvSpPr>
        <p:spPr>
          <a:xfrm>
            <a:off x="3915850" y="5489316"/>
            <a:ext cx="4180614" cy="1083392"/>
          </a:xfrm>
          <a:prstGeom prst="ellipse">
            <a:avLst/>
          </a:prstGeom>
          <a:solidFill>
            <a:srgbClr val="0D8120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07"/>
          <p:cNvSpPr txBox="1"/>
          <p:nvPr/>
        </p:nvSpPr>
        <p:spPr>
          <a:xfrm>
            <a:off x="4069563" y="5596585"/>
            <a:ext cx="3873186" cy="88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2799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Effective Instruction</a:t>
            </a:r>
            <a:endParaRPr sz="2799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2" name="Google Shape;582;p107"/>
          <p:cNvCxnSpPr>
            <a:stCxn id="561" idx="4"/>
          </p:cNvCxnSpPr>
          <p:nvPr/>
        </p:nvCxnSpPr>
        <p:spPr>
          <a:xfrm flipH="1">
            <a:off x="6067325" y="5045258"/>
            <a:ext cx="6298" cy="475376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760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80" y="610334"/>
            <a:ext cx="8131706" cy="1320456"/>
          </a:xfrm>
        </p:spPr>
        <p:txBody>
          <a:bodyPr/>
          <a:lstStyle/>
          <a:p>
            <a:r>
              <a:rPr lang="en-US" dirty="0" smtClean="0"/>
              <a:t>Social Workers, Psychologists, Speech    Language Therapists, Counselors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05" y="2160920"/>
            <a:ext cx="10958656" cy="3879762"/>
          </a:xfrm>
        </p:spPr>
        <p:txBody>
          <a:bodyPr>
            <a:noAutofit/>
          </a:bodyPr>
          <a:lstStyle/>
          <a:p>
            <a:r>
              <a:rPr lang="en-US" sz="3999" dirty="0"/>
              <a:t>Building positive relationships in an individual or small group setting </a:t>
            </a:r>
          </a:p>
          <a:p>
            <a:r>
              <a:rPr lang="en-US" sz="3999" dirty="0"/>
              <a:t>Trauma Informed Practices </a:t>
            </a:r>
          </a:p>
        </p:txBody>
      </p:sp>
    </p:spTree>
    <p:extLst>
      <p:ext uri="{BB962C8B-B14F-4D97-AF65-F5344CB8AC3E}">
        <p14:creationId xmlns:p14="http://schemas.microsoft.com/office/powerpoint/2010/main" val="18499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Professional Learning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99" dirty="0"/>
              <a:t>Rochester Teaching Academy  </a:t>
            </a:r>
          </a:p>
          <a:p>
            <a:r>
              <a:rPr lang="en-US" sz="3199" dirty="0"/>
              <a:t>Rochester Teacher Center</a:t>
            </a:r>
          </a:p>
          <a:p>
            <a:r>
              <a:rPr lang="en-US" sz="3199" dirty="0"/>
              <a:t>Roc Restorative</a:t>
            </a:r>
          </a:p>
        </p:txBody>
      </p:sp>
    </p:spTree>
    <p:extLst>
      <p:ext uri="{BB962C8B-B14F-4D97-AF65-F5344CB8AC3E}">
        <p14:creationId xmlns:p14="http://schemas.microsoft.com/office/powerpoint/2010/main" val="7367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7" y="1501925"/>
            <a:ext cx="11026372" cy="45387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599" b="1" i="1" dirty="0"/>
          </a:p>
          <a:p>
            <a:pPr marL="0" indent="0">
              <a:buNone/>
            </a:pPr>
            <a:endParaRPr lang="en-US" sz="2399" b="1" i="1" dirty="0"/>
          </a:p>
          <a:p>
            <a:r>
              <a:rPr lang="en-US" sz="2399" b="1" i="1" dirty="0"/>
              <a:t>We are here to meet your needs! If there is something that you would like to see offered, talk to your mentor, or email me directly!</a:t>
            </a:r>
          </a:p>
          <a:p>
            <a:endParaRPr lang="en-US" sz="2399" b="1" i="1" dirty="0"/>
          </a:p>
          <a:p>
            <a:r>
              <a:rPr lang="en-US" sz="2399" b="1" i="1" dirty="0">
                <a:hlinkClick r:id="rId2"/>
              </a:rPr>
              <a:t>Annamaria.Manso@RCSDK12.org</a:t>
            </a:r>
            <a:endParaRPr lang="en-US" sz="2399" b="1" i="1" dirty="0"/>
          </a:p>
          <a:p>
            <a:pPr marL="0" indent="0">
              <a:buNone/>
            </a:pPr>
            <a:endParaRPr lang="en-US" sz="2399" b="1" i="1" dirty="0"/>
          </a:p>
          <a:p>
            <a:endParaRPr lang="en-US" sz="2399" b="1" i="1" dirty="0"/>
          </a:p>
          <a:p>
            <a:endParaRPr lang="en-US" sz="2599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212" y="2404534"/>
            <a:ext cx="7764913" cy="16463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Career in Teaching Department</a:t>
            </a:r>
            <a:br>
              <a:rPr lang="en-US" dirty="0" smtClean="0"/>
            </a:br>
            <a:r>
              <a:rPr lang="en-US" dirty="0" smtClean="0"/>
              <a:t>Intern-Mentor Staff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140" y="4007406"/>
            <a:ext cx="9141619" cy="1249918"/>
          </a:xfrm>
        </p:spPr>
        <p:txBody>
          <a:bodyPr>
            <a:normAutofit/>
          </a:bodyPr>
          <a:lstStyle/>
          <a:p>
            <a:r>
              <a:rPr lang="en-US" sz="3999" dirty="0">
                <a:hlinkClick r:id="rId2"/>
              </a:rPr>
              <a:t>Annamaria.Manso@RCSDK12.org</a:t>
            </a:r>
            <a:endParaRPr lang="en-US" sz="3999" dirty="0"/>
          </a:p>
          <a:p>
            <a:endParaRPr lang="en-US" sz="3999" dirty="0"/>
          </a:p>
        </p:txBody>
      </p:sp>
    </p:spTree>
    <p:extLst>
      <p:ext uri="{BB962C8B-B14F-4D97-AF65-F5344CB8AC3E}">
        <p14:creationId xmlns:p14="http://schemas.microsoft.com/office/powerpoint/2010/main" val="5670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Learning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7" y="2088794"/>
            <a:ext cx="8594429" cy="3951889"/>
          </a:xfrm>
        </p:spPr>
        <p:txBody>
          <a:bodyPr>
            <a:normAutofit fontScale="85000" lnSpcReduction="20000"/>
          </a:bodyPr>
          <a:lstStyle/>
          <a:p>
            <a:r>
              <a:rPr lang="en-US" sz="2799" b="1" dirty="0"/>
              <a:t>Career in Teaching Website</a:t>
            </a:r>
          </a:p>
          <a:p>
            <a:r>
              <a:rPr lang="en-US" sz="2799" b="1" dirty="0"/>
              <a:t>Left side – CIT Staff Development</a:t>
            </a:r>
          </a:p>
          <a:p>
            <a:r>
              <a:rPr lang="en-US" sz="2799" b="1" dirty="0"/>
              <a:t>CIT Professional Learning Catalog</a:t>
            </a:r>
            <a:endParaRPr lang="en-US" sz="2799" dirty="0"/>
          </a:p>
          <a:p>
            <a:r>
              <a:rPr lang="en-US" sz="2799" dirty="0"/>
              <a:t>Register at </a:t>
            </a:r>
            <a:r>
              <a:rPr lang="en-US" sz="2799" u="sng" dirty="0">
                <a:hlinkClick r:id="rId2"/>
              </a:rPr>
              <a:t>www.rcsdk12.truenorthlogic.com</a:t>
            </a:r>
            <a:endParaRPr lang="en-US" sz="2799" u="sng" dirty="0"/>
          </a:p>
          <a:p>
            <a:pPr marL="0" indent="0">
              <a:buNone/>
            </a:pPr>
            <a:endParaRPr lang="en-US" sz="2799" u="sng" dirty="0"/>
          </a:p>
          <a:p>
            <a:r>
              <a:rPr lang="en-US" sz="2799" b="1" dirty="0">
                <a:solidFill>
                  <a:schemeClr val="tx1"/>
                </a:solidFill>
              </a:rPr>
              <a:t>ALL SESSIONS TO TAKE PLACE AT THE RTA OFFICES</a:t>
            </a:r>
          </a:p>
          <a:p>
            <a:pPr lvl="1"/>
            <a:r>
              <a:rPr lang="en-US" sz="2599" b="1" dirty="0">
                <a:solidFill>
                  <a:schemeClr val="tx1"/>
                </a:solidFill>
              </a:rPr>
              <a:t>30 North Union Street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707135"/>
          </a:xfrm>
        </p:spPr>
        <p:txBody>
          <a:bodyPr/>
          <a:lstStyle/>
          <a:p>
            <a:r>
              <a:rPr lang="en-US" dirty="0" smtClean="0"/>
              <a:t>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05" y="1558354"/>
            <a:ext cx="11951820" cy="46178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399" b="1" i="1" dirty="0"/>
              <a:t>Classroom Management Q &amp; A </a:t>
            </a:r>
            <a:r>
              <a:rPr lang="en-US" sz="2399" b="1" i="1" dirty="0">
                <a:solidFill>
                  <a:srgbClr val="FF0000"/>
                </a:solidFill>
              </a:rPr>
              <a:t>(10/9 – 4:15-6:15)</a:t>
            </a:r>
            <a:r>
              <a:rPr lang="en-US" sz="2399" b="1" dirty="0">
                <a:solidFill>
                  <a:srgbClr val="FF0000"/>
                </a:solidFill>
              </a:rPr>
              <a:t> </a:t>
            </a:r>
            <a:endParaRPr lang="en-US" sz="2399" b="1" i="1" dirty="0">
              <a:solidFill>
                <a:srgbClr val="FF0000"/>
              </a:solidFill>
            </a:endParaRPr>
          </a:p>
          <a:p>
            <a:r>
              <a:rPr lang="en-US" sz="2399" b="1" i="1" dirty="0"/>
              <a:t>Co-Teaching; A Shared Belief System for Success in Teaching and Learning in the Special Education Classroom </a:t>
            </a:r>
            <a:r>
              <a:rPr lang="en-US" sz="2399" b="1" i="1" dirty="0">
                <a:solidFill>
                  <a:srgbClr val="FF0000"/>
                </a:solidFill>
              </a:rPr>
              <a:t>(Saturday, October 26</a:t>
            </a:r>
            <a:r>
              <a:rPr lang="en-US" sz="2399" b="1" i="1" baseline="30000" dirty="0">
                <a:solidFill>
                  <a:srgbClr val="FF0000"/>
                </a:solidFill>
              </a:rPr>
              <a:t>th</a:t>
            </a:r>
            <a:r>
              <a:rPr lang="en-US" sz="2399" b="1" i="1" dirty="0">
                <a:solidFill>
                  <a:srgbClr val="FF0000"/>
                </a:solidFill>
              </a:rPr>
              <a:t> 9-2)</a:t>
            </a:r>
          </a:p>
          <a:p>
            <a:r>
              <a:rPr lang="en-US" sz="2399" b="1" i="1" dirty="0"/>
              <a:t>Learn How To Use The Danielson Framework To Enhance Your Practice </a:t>
            </a:r>
          </a:p>
          <a:p>
            <a:pPr marL="0" indent="0">
              <a:buNone/>
            </a:pPr>
            <a:r>
              <a:rPr lang="en-US" sz="2399" b="1" i="1" dirty="0">
                <a:solidFill>
                  <a:srgbClr val="FF0000"/>
                </a:solidFill>
              </a:rPr>
              <a:t>(12/2 and 12/9 – 4:15-6:15)</a:t>
            </a:r>
          </a:p>
        </p:txBody>
      </p:sp>
    </p:spTree>
    <p:extLst>
      <p:ext uri="{BB962C8B-B14F-4D97-AF65-F5344CB8AC3E}">
        <p14:creationId xmlns:p14="http://schemas.microsoft.com/office/powerpoint/2010/main" val="17971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1677727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Co-Teaching; A Shared Belief System for Success in </a:t>
            </a:r>
            <a:r>
              <a:rPr lang="en-US" b="1" i="1" dirty="0" smtClean="0"/>
              <a:t>   			Teaching </a:t>
            </a:r>
            <a:r>
              <a:rPr lang="en-US" b="1" i="1" dirty="0"/>
              <a:t>and </a:t>
            </a:r>
            <a:r>
              <a:rPr lang="en-US" b="1" i="1" dirty="0" smtClean="0"/>
              <a:t>Learning</a:t>
            </a:r>
            <a:br>
              <a:rPr lang="en-US" b="1" i="1" dirty="0" smtClean="0"/>
            </a:br>
            <a:r>
              <a:rPr lang="en-US" b="1" i="1" dirty="0" smtClean="0"/>
              <a:t>       Saturday: October 26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, 9:00AM-2:00PM</a:t>
            </a: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1" y="2269369"/>
            <a:ext cx="10512862" cy="3906878"/>
          </a:xfrm>
        </p:spPr>
        <p:txBody>
          <a:bodyPr/>
          <a:lstStyle/>
          <a:p>
            <a:r>
              <a:rPr lang="en-US" sz="2799" dirty="0"/>
              <a:t>We are encouraging team members to attend together…</a:t>
            </a:r>
          </a:p>
          <a:p>
            <a:r>
              <a:rPr lang="en-US" sz="2799" dirty="0"/>
              <a:t>Each team will receive one of the following books:</a:t>
            </a:r>
          </a:p>
          <a:p>
            <a:endParaRPr lang="en-US" dirty="0"/>
          </a:p>
        </p:txBody>
      </p:sp>
      <p:sp>
        <p:nvSpPr>
          <p:cNvPr id="4" name="AutoShape 2" descr="data:image/webp;base64,UklGRuAcAABXRUJQVlA4INQcAACQgwCdASrcABwBPw1wq0ynI6IhKDKOCOghicdv9v84+jWFf++v1yM0/Ic7vsrRH7Y/vvLQ/A73/pI/t/SG9UXPD6b96KvnXXCJ/mP9J6YfJ39v4o6tbBH2baoPfvjt39/JTUX9p+eLDb5eUD/ov9p9BD5jzm+y3/M9wPvp/Ee++f8j/j+4P/Nf7r/1PV10Z/XXsG/r76a3sw/dX2Pf2ZEfc2F4uZQIYiobpYQ1INPAv9EPngZcRKlk51Cccjewmk3fTjdUe3jFhUoJemyjVnZJs5VB5wR4C4wP45P4IjGntPpoLknmBjI4xRncalQjbOJub6FfvOHpJRIB/VL9pokrkkEiZIZ6QDzHzonG4jQQ7gCuVNRAyFS1ImhSnFdWxth+25EcjVneZ4G0btSMlkcCNGPAoex53IJpBZFbCel2nSksarpvjWBQ6YGqjFEhPrCLUG1Mnn0+O0MOYfD2FHfuOERosPeAKoUsIjN0h3CFc8+UUYFDwCqld/djdp7OBNDG5IYnB6FNJ3N/y1SR8uoqkAigSc0urjq8/X5J72kxnjGH5nGeaBTv/jx7Znjkll87RwN6X/jWjwJ9ahCQLEEVp1bpI36ISR2geTpVDSdzntMTI8dRPcV/N7PChsj3I6S4dVJ9EWWyuq/kpaOxn8BILQIG84AjPG/Un5iqrkl6p8UkjdHqNw7g7pXUmu2I5cdpujV8bSJyg7AkzKfVsmlRzt925dXrSbraeF9WnYfnAtK11XrAZmeR//ocUQCp8A4r2Pgsv4jVGz7EIsEGNo/Csdfnj1lunugLkevl4ADHNlMkRx4sNKWCrMmgI5kBCRg90hzOsR/4bOLQ2xQZ3bvAAsNb3n5fgNjIkpyBp/6FZGciKokZcOwXYid2/UKYSdZ92SvFmpDetZs8V2snnYeIZvToasf6Gi+6+rI8/X3L9skO72bupb3ZeCiYIW7Kvpw2B+iBSzNzm7RiJ7YtPQbDb+NRJw0WWOuYAU0P7TKVMVQ3MNkuM86pKDcsHa1lOf4T9IG2F+6lHv4yjhRDf6m5Eu/VruuS7c2Jvq2wAANa4EKUvc7A/rrXcdNjEAORE3B4w4R3gIGhUGHkZLLkV0rYosiD7efPK+3jH1g4DbMQrj/3G9pf+r47qOyBpglRvWd91IQn0fto9wMcBXa0BRkLNBtkB3GUSVgBgSA82p8Fs+ldHRnmZRqMzi3NItjF/018dSzDK1JJp6we9dcqS22PCb0+MdGnNgIFnc1XQvlGV44oyZGCEPQUxQ08+y7kREIf700UBkcBfbpJf99yorj97+NsYvgF1pQwpme7syPjNOtxSsV03prHogGlwpw2UT1UOq9DAUaqOaQMYQQk2a6z0W/ELOZ2uKt0eLuXhxu+ki2A8n1KylJ6uOHdtaFbhXMvL4jHgAD4zh0aaYqHELkSTklF3Q30yGixsk7AVYCGtb2aRjkqWCt+rIoVuDg+4wBz8Np+81c0hoIgXw8O4eu0gPddPznAvFRLqurKeotu4dNnbmGMiBuI9xlUeS6rXOXnGL8XHd+lgOng44V9v1l4ULXW6P1twuQORhuxvBb/jCpvOig7HTntKd8JN7/4BoFeHqKbidpgZSYrGb+TrqlWpF6JJ2jwA23cuZbZHomYeanhGK+3NeDp4n5IKwTreTr7JK7dEnhgsltXKlOKqaOBtMOfTgOnaKc5nw1xg2jBXWPdEEQRBgGOCiOGIOvWNKh1HARkBDXWLCoHDZ6rcX/A2hgQFU2wgJ67Ehrhf7NHWma/bKhf3pvgT5D1Nuqikoyi4++bMk0IS5GhE8ztaCvdXXSs38lwzdEA1GAloMQf0vjCRUA+SYPKaqE3cswwJRwu2qtc7GgCaYiRLyvoO3CrBf53kuCo1bgvtrgg33NrUE7CARFXvB1D9d2Y7cnJSvCjGIP4I+IXZud83XXtKucnfGmSjdw+8DJM/8hDAYdGBnc1lyaICrePntjUNTtJA7qrl3j8jwP3+wSaPRHoen2Bbn0wWuUdS/bl51PdsXHy0ghFlPMfe1/RW0aL49QQM3WVjA/8gcUajlJWAcFfN97WxQZK9D3cErXu1+icTQDsWyrRJJjLrKn2soR9Vv93WSeCwDPkH8TaJGj+26U4GaURAO7nbwdjI2DCc4Us+tzlxjsd7jwSneTh1/4HoGev5vJrdpb5CHgCkDUR4mM60nS2fo96YY9eApebGiD5ET7zPN6W0Gu0nz4/2vCVI5Sdtcmm/z8HJjFf575H9Y8wmyqTn0XfRGmuUfgLFXiJ6ALwV2iycM0LNFmstigT/eYgjX8DuxViNMwCqp5E55KbSCFC9ry2EPp3Zr4Gyb9mdwIoTwv3iXceG011y2mqvItTCZQ6p39MJDIvuaElcVx1c2pHzeiPIyO4gjoGieExzJE5MViRJPGKc6V2w22C1QMQgT1Iu/wyrmqX6pg7N+sr9vTWlP346fhu4GFXFiak7VtxSj84Z8zY0e5feqy2Ne4f+VbCdgR7dad5/48nQ8Ts7Bg/ILFFRfm8NZPKIexn/lf+zoTcNLAb+QDP0iwnGuoQrf47Jvc4gK4wSBkUCO1zebmjU1O2F0EDv5p6ckaHYLTROihe9f1HPlCixWyvjsgOzmuDrnM4jvKEo9Capvff8rzfRpf6PY07ItjLMAOmd9zphZeWImVZaUz2+ulHjYVdY2c22iq/qjms0BrB5Nc5cfVgnz20Z2SfKUmaQEGnJWnyIeggnXYgORb9r3wvsIwyzpkoEKMFxkghQnJasdcWtZB+F1ERgL+7vMYTRqfq9Asi5aqH6q93elj7mQNf7fIT6w9NbJieod5CE0NPpONHR84cE+86F6Ei/9/jFvItvWhijscC6aftY+Fh3L0isuRHGSo+1qDk4DjWsGCTQ0oJIPGo2SLuzx+wSO8GS6EfnClkGYlG/MoL275YGOU/63eASIO/wBWb0jupIV5xMGuP9A/V5MHr4jQ4WanYR/2sqFbtx2MuGSQdZNFZz2LN7GKD7KniAMT4FLnBv+qNpTDDFlW16CYm8XRBkDiupakOOEpcL0MOFHi+tOirfxEx0vCs6tX/quY2qO3OOh6oUf6VS2z7ur8DQDdRC9LV0BKwT3ISHaIgLqN5kyHfc6wn/n4ne3Ch7EiypCQ2v6zo21nYeCAN/jktwpFrwkPovFbrUtPIsNcPNAQeJLVKXdcJO3ohrO50zD3RV/nLVMeeEUE3sI7d9rd23jcJi3LG3ZEXYWfQ7EalAHSW9AGo3mHx1JyrUjJCamKaJEGIY+IYkVKiEPc7z8YnQRJD433j5WNC2dfz9Zm/U+8iEgjEoAzC0dtVI87pMYgmHOeLMlKBnO43k3JHL0w5b4OYRtnCxbIRzWIZV2rd/pOkOxFzSbY8RGBVs5waH7no4BwBM98H//0FgcVzk8lcbX7I8Rfom7Q3FmUv1Mx7hOrgP9cDbMwjdToC7KJQMdEF3qtmByttIW3f4xvHrSy7IaLepbaE1cdtkS4cfTqS/D4dnv6I4ygaxmzC9TDkQmIslkLItcmc5aM4M9Q35v+alzX4Pdlnr1EosEYPxtib+kuH7YC7owbPNygGmZ2zrsor8GPx4SzovXpDEKVJUnGrAw+JiVdD9rfS3zEJre3lUsEt1nb7i+grLQGHTzzlDxsaI9GShnBSDKv6+H+HswxnLxYh+b3eQXKn50rDb5Mqup8Kbbr87AoUekgZaW7Z3IYgfNVpC8OmiYtJZ6UCQF+VAqYj9zeORbN240dr/xqQZrFMD3dQRefBOl+T9+6PPWxsXWiuIGlsOaJvTXxji1hzc6Jqy4loPSe2w93ow/g7XGNc5JDOd1/iATgc6LMALwXsR3JaAlzOJucuSfkSKSRG2nYfMO6XN6AVPncxQCx3EWQW2NCdO+9vddSkhyVG+AEoPZJWEY29xACXEG4GFzFjK0XTsfEkGOydo4gC/IIXXDI/Tb+QIDtA969pWiA2ZctBcwQV7N0dxKSCHR2vF+DZlNVbXtWvDwKTuxadsgiOuKcDrFcjq4ka4W23v69aJsH07rQZdxprb7s0mLVqxxqDRSketNx6RNuboKqM8z+GUUullcpwCRpFVAbdoNx29nmdHkw1HbEUT6l46ec2X/53PpmSPnrf1Q6/iLkaASNDA41PJXdg/b2ZSUC2TQxqm37XuSDJMaKcfnuZPdTOsHhfBr7Vtdw69HtTMnO5g2C3xPkEfp760nH97KUvL3pFehLISqC6chF7TLYSJPFeGOdUQMLZGLnxb2P01Id6rn7/UtQ12L7UJkpJFcEggCNBYGL1rduze8w6INhxdbJ+22jSM4A859a6Dh6S0PENa32DgkiUdSj+itv5etnlBjLBW6reFS/aC4wGppFlYEJB73An9mxCe3dduJUAGTsSv1uLx+xaR9Ehl+JnMb6RalXh6d48092d3ulW2ZUy7F6UeHaDoJCMefza4IJm2rqYnkXSj1/PG4Huy5tDcr+V5r2mxBmdNNsgZpTRnBLSV+gPnZE+MGCX+Ht2CZDz99CsWpc1bDN7BTI5QfNMvCVS4BwA/mILtO5zq5brteNU2Anmc1ywhuXJUn9OktTX4o64WhEeEHo8uyQo8boeCOXchY9zVkUzua6pf4h2ohxD0s799IFnvrC9IGO2rFPE1DrlWuIT4DUhL5TS4q0ZZ3qnYcU6k2khWX5tXLHLqH3+xlc+DP0bqgUakpQOsfaBUFeK+Cf4IeggrLtg7lzvymiwKBCHoAmuxwGwQD+gPOJau1+kj6jBGAvvOVFvbxO4GCgx9N+ZsNYpjkb9ierMlAVLRaELvhmXGZJ/elTeBB080IPG/+rYnP0f4H0lwdO5HkXQ0wJPP0hHCPtK3oljpWd49KvCCQMkvKsbQO3Xb9wXRYESs/apbdDqHFLVW17z/eoCVT+KLsMJMm2SPgxi3s7hOb6KMPrUlgkrOOYcuVfB+ZbP62ILwA+2zvxklSWsniPKPm8Gsx1GELa1CIPrw308wU5+9OizQ48RGqOj/k9tFBV+BcVWxSwHolwyvKBrzaspEmIFBLAQdOx7JuS5NiZfdWE9m6WY6xAwwAgp1WEAk3LIC0NKCsEOgWy7QzSlE/YLkc1u42XX+qSHK+Mn3C7xX5VZce5wC46lQhthy91IVA09Qw7H3UsykkKSy5ORELnstbzPvwmvlSkBCqkE1vqNc5WVRFhOZYvpQjoB+fRkGPcZZEiZ8oeNxDtO1prN5H1oWXlxIKAHJ7X42KXuXy6p+zdufH/OlVMRAdGS3fNeIQ27LeMggvoMFse7979GjzFz+Krrx04kVwxjm9kBN9P/h8rhmCDRKIkLV14ZBbNchs6ae9JkubbalIrfmD5pvMbGUGRXCxaGJynxY0B4ggDmzq2NmZirvf8HsKkcxGUju5SpCfFa9hEFqm+5hwCmWsG4/RE+UOZmDstV+x+bJDw4nmPVAC6FXPLL5CvmiAP0VZA5pLfRENoGlaF17CaxNzyvLKbFYjbdUEaufMOeuIr8Cqr/ABRapFbrPSpPeks2ikRTFdG6Pey7ObUO2uyei8o4HviFtE9xr577It45pB3wC4oN66ioiyKqPYmC+SFzyWdlR8i9Lr6pcZGPXawR5PiSvMMnm0h7B9FXg9a4bIj5ZQxPGNYH8sXrQFr1J7lpukVm/x1CL83aI3NvmJBiTUSvtku5N2e/nBnlMxZv5XkmTF9B1fF1o6IyEs0y+cKOSXk+5uouSPfd0oFJySTQNl81jLLPF1iDVgdQHgcBFQ9YG/JeQJnfVuOa/m/iC+8GOWNZGkQIWo0omu16LWuTG1+I67Cjy+QiJaoyncWCgnCd91mCcB/GoDpHAhYVvysmS6XKLDTBRonKKOTy/bprfg3XeAGUEdrcYR4OtzUhB3powk82fwR1iA4iEzwYb3jiYwmTR8vucwjFfCpkF1yUeRXFbPmfBGGXYBkFcxL0K9HVatNKX/HqELH7Vsi59l5sI3SbvmrGXX1q3pNe2Lj6ohnmRjSb8atkyX7O4br9O/W5jFmk237TfsXeclLkfXVToxxYE/12eBmXgga8vYnmmLniMUNSJRDjHzq4NX92f0CDcPWbnwpu/uXAkkICs4zkJQrZOlMBaT3sxdX1g/JsSpDJ8jd9BLYZtZeZJ1mgdhiundK3xiHWFCYA4zyFgDTHNsgB1MOTI2VUsYzFdOQ8gLMBiaHiLVeOxA2WyK0LUTiqUWsBueIMJ0IUPYKohb+VeP2M5JxkEUTohi2UUGGUsBqgsXgsYkwXfGMqeJYC+dEw18RmNyj3AHntJqiLHqhJ1zgPrhUc2AvhjpZbNeCqweno7cx6IS+Gm5TC2Z46iciefil6OhfVSybGeiH6i67YUwL8aNf9QePYommDUBJ1aqKNisleKt6rMNrciyKOvCmREHVmik+2ZjtqYLD8tvFXoprb2W+hf9YkfjgbiqCq/LBxwEUCh6XCRxl+NyRbUcd0l5ytEg7hd92ACGA8GvLZqLOv4UAYs+liWJqIX0i7PPy0WBbfMm5z3Fgv+dp/SI5ykIhw+wCUsC4QdYbdsFTnPR8KsbSbb3Txvq7jN/jAtTLLCrhZiY9DYwra9op2GiSXktZWyD5ILExkoMAiJX69u3Y087/3D1T4imA/wKGDwnCdMG2j8c+c8vTBHCxG5Zri6Caw5qqCcPmvf2sxGLwneA/ZaepDPYPf7Nt2AcXN7dMJbbISWpr4vCm6v5atPxc6ooOC06jmPrtn1FqfrBoyTZ8QfBX/pUSZ5ahSKC/SIQ5MFOb0mmHbU776FaGdwliLgFxaHGW7tmOxV87Hy9rYGy9C+TXVYcwk21DXGljvnA2TYM60Rhcf6CjaJtGoSTCtUMQ4O7gf5RTW/HhwFJJBcG6BU7YF6tT2ym5bARCp9gWZzmrKGaWb85e4jMrDmnuC0+vHe4K7I+dL80rgK4Gp/RpjMb0xPgzFgvb49idVfJKAnsH3kbVnXvzq0AlGcAFsU7X7JrADhpZXdsSeoftZPCkhHszyW8padMs9ishSDz0DXzgw3wTflQtge3C7sQB5libP7YTBMXzuGVW0fl7K56TW7N2OAUwpHiztJJGuJZVtSRhlOLN1/oKvybQYCdNjRj+MqRrRYWEtTrfE7otAQg4M+fgPsBUKpzUnLOk6ga4fgb9sQ1VEsAwnk5ojPNLCARlakvpP3SgCk7fv73oKY6VMXSz0lu/gTa9n8bRq4rqAgW74jDU+PB2XEOvyiUpiNcv8JMrZqjGqDnCdUjt4Ip7STXV/BIivgaN231P2t6eLu+oX2Mf41BLpRtGCwbpPbfIyxo5O3RFKOeFAujQhW0vyp+z7/MA5RJTUgslGYRlYXfHqLKRP9nqSzVwyOulpAOYZTsnZSV5mNjXGuteD3PuD+Yl7fFoqxNspuFICRT0EjEDAEU+PIWa9UtAeG8J6sLAEIHrevair57LTOZE5iqGgXlucz7u8W7l5F7hUfDSOx+E9lFZ3qljOjC4BauIv1h4UwvzNN8WRWmO0K91Z1dzuGFgzCLEaQsxab+LSBi053OvYJTNPKUM2GUCTsn4tLKZvGB1ejAKEnWJh6c+ZAwj2Ab9uzqNymJuY7dRJhHtPBmiqjUVk9Wxd8o9xorl8bg/7FwtSNZG3sItkMkt/qc/JBrjfdfsrFZoG8XyZpulDgbWOdcWWiSs4FZ4R3jal36nD6z53AuYcbqX8hg9o7yIWIX+j+vaHyjgKMQFdTeY0oOD5INzApjYfWE8GykMGmd0vsbQJswzW2xZ2maW7UGoJb7ZZpSQtaS0pg9LQP/q0g3Evucs9QuTg5qynGQfjTl4C1jPJ29uRx2jwtbS3+fj/HKZiM7AKt/Ozxj4LGWvN8wZe048GYbQ2sw2ON0xEmaq9fcray4Aw1vUxoFe36E8e80K5RUn8Yc3lYW4d0804jjQ5/xGkZEzvCy2ifR3ZuMijE8D8n0ioMuCfDMCHEMRURAiYgLXkBupP6AaIuyMyHYANJmIgd1AWv/TpqvKlOQmk4az9FTJJkGNmP4R+GGpvpoS2hcX01Ik2ldwYeIbTgpS8Er9cBfnLwWvC41OQ4LHCB57gJzztHmQSrqHZug9jAHFhuPIdJJF0w3F4h3Npvi9387nRkxJ//dtZONGdXJF2LZ4HPT9atNe2zvLjgM7YTlcf8+vjQ3s7r8zK83wr2Ttdml0lLI7+yzGNnrI9kUkY0rn6u2Y7WXYrygA9tfzvxxIu+4TdO9AA+OVLdDslI7m5alT5xrNyqT4w7twbMyFyL7yFRw+pYdSd5P1XrbY4s8Q+rl+7l4K+qvgjmtGbKDOOjIv71u8f5OJPL7MUG35bsLlKCk4nQRBT6RZK4R2s63/3idanlQmeUHlbRW8nyswIqc3JDhInWZDHLC7rjlpEM35SYsRj7oEdhx8aQhGv60eXd63fjDu3Bmd0m8Ifnev8at0yVPDe7hO8a7JP6GT4F6qhlzsFU3kzeqm2z/gh13171Bt5z2jDqbABIDzJmh2pa11s3tBl/z/75Ei7l1vkioiBWz3XrTw0TRNpx/NAa34uJgdRsHqpYJgGEFTrH2aKNRmzB528q+Kza+2zwOw+AkIIdkZuiARnAqDt6lNphqGvCRgpA4pZUA7KHb1SOkFsWDlWlM9GcT1s5T/EqJSIm0ECIieQSCaC1Yg9UgmqvKGXhFZX42ZgRYZapu96rbGWnLkpEqyfQ9PyXO7sF6LTrCifSJLvOnoMzL3az9wmAG+m5n2UzAexNa4ADmFqvdy5EHUGDSu89TsegjEcHE2eUHlxCFSrF5qqSWL3geAOQYp6PMY3L+87hiLnWTC8nMNn1oS0LNvJYhUmAc0HyQr8PDNtNE86M0vs3+ZZyBuO5IJIMarvyu8bFdrmlgnwDfttwpLN++fn8RMO/+cHUlMutenWH/LrJ3YdL/f7AeQro5u5PjLUn+rUqx3g3mfoN3ixVky4qkKusL1b7NpLezyFICBoN4+tFGIFEwSRv7BVq5Gu6X6Qc9hyYlJ2/pRbj1/A226nkbU5qmlLBWmb+cNCZF9uPG5SfleT6CnsBGF3/fAwdqLpZND2ngYnMqs9ckiCydRgApghJu/alsjzyBvbdvBLpCIo/XHrX+f0PXA4rd3hUVsBxsMiKyseZk18j3fw7qNSI57nTnRNOFTBAVod4MYPibIk0/THO4Z3nqW9OfosW4UuwCIqtBJUtivLI6eg7Tztkd09IoZv+oxqbPgmTFSM43zHB8jWLN7lPlVNjXvE/kGOtXtrxqB90RaQuxKWugJRUocbG9Piz4DHwDF1r2qE4D6Gef07SxDHLL3B8qERdGbHPxL5xIQHoon0MDoN/O2PgYA1KiqdVP9oWOdAU5O8/oZgBGsA2iUIwpUkghltO2oJGwa4lPYFFP+nT7kfMFhkCe440Nj+6XFH00nw+R/kPjlalh5UyEzW3yQK+MtYtTw2UkTPS4y5lsNM9c/TL+GMy1jJi7sHqEU5OOPbYug3jAKMnRBwLaVFJ2OWwEN3EQMu7+kt9UjMq5MJZUhUoprZKC83aMf0aAj1u5oLYaJ7FnUByetI6QTc7ZSMwLqDLliPyUejJtrPV3D/gfX/mMQEYsBiJmBv2/f1NGC7lrysCk4jXEBzEJKgHgLhSCG8RKK8E1neDto5X4CcjMmaqPJFXjnoxoW1XFU7FesM+mzfKuwtnjoA3xKUYmKHtXxzmMR8ZU4VSelj6S9rU56kMvbHYl2FfwMno0yeWd+Ya/AmALa0zoO4WtvGpDQAkBOyhDAUYajto3Q59977hcAVNejMZxD89e5b0G0uN3fH0mHCSyy+18/G9jPIkXuc7sCqCfCFgBIqZxlRfwcEGhIOsAA=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99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80" y="3577833"/>
            <a:ext cx="2593652" cy="2946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3524842"/>
            <a:ext cx="2573197" cy="287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99" b="1" dirty="0"/>
              <a:t>Bilingual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0" y="1547068"/>
            <a:ext cx="10642650" cy="4493613"/>
          </a:xfrm>
        </p:spPr>
        <p:txBody>
          <a:bodyPr>
            <a:normAutofit fontScale="32500" lnSpcReduction="20000"/>
          </a:bodyPr>
          <a:lstStyle/>
          <a:p>
            <a:r>
              <a:rPr lang="en-US" sz="9597" b="1" i="1" dirty="0"/>
              <a:t>Best Practices for Working with ELLS: Incorporating </a:t>
            </a:r>
            <a:r>
              <a:rPr lang="en-US" sz="9597" b="1" i="1" dirty="0" err="1"/>
              <a:t>Translanguaging</a:t>
            </a:r>
            <a:r>
              <a:rPr lang="en-US" sz="9597" b="1" i="1" dirty="0"/>
              <a:t> Strategies into Instruction</a:t>
            </a:r>
          </a:p>
          <a:p>
            <a:r>
              <a:rPr lang="en-US" sz="9597" b="1" i="1" dirty="0"/>
              <a:t>Best Practices for Working with ELLS: Understanding the Bilingual Common Core Progressions</a:t>
            </a:r>
          </a:p>
          <a:p>
            <a:r>
              <a:rPr lang="en-US" sz="9597" b="1" i="1" dirty="0"/>
              <a:t>Best Practices for Working with ELLS: Using SIOP to Guide Planning and </a:t>
            </a:r>
            <a:r>
              <a:rPr lang="en-US" sz="9597" b="1" i="1" dirty="0" err="1"/>
              <a:t>Instructio</a:t>
            </a:r>
            <a:endParaRPr lang="en-US" sz="9597" b="1" i="1" dirty="0"/>
          </a:p>
          <a:p>
            <a:r>
              <a:rPr lang="en-US" sz="9597" b="1" i="1" dirty="0"/>
              <a:t/>
            </a:r>
            <a:br>
              <a:rPr lang="en-US" sz="9597" b="1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7" y="1501925"/>
            <a:ext cx="11026372" cy="45387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599" b="1" i="1" dirty="0"/>
          </a:p>
          <a:p>
            <a:r>
              <a:rPr lang="en-US" sz="2399" b="1" i="1" dirty="0"/>
              <a:t>Culturally Responsive Teaching and The Brain</a:t>
            </a:r>
          </a:p>
          <a:p>
            <a:r>
              <a:rPr lang="en-US" sz="2399" b="1" i="1" dirty="0"/>
              <a:t>Trauma and Resilience: What is a Trauma Informed School ?</a:t>
            </a:r>
          </a:p>
          <a:p>
            <a:r>
              <a:rPr lang="en-US" sz="2399" b="1" i="1" dirty="0"/>
              <a:t>Using Restorative Language in the Classroom</a:t>
            </a:r>
          </a:p>
          <a:p>
            <a:r>
              <a:rPr lang="en-US" sz="2399" b="1" i="1" dirty="0"/>
              <a:t>Integrating Peace Circles in the Classroom</a:t>
            </a:r>
          </a:p>
          <a:p>
            <a:r>
              <a:rPr lang="en-US" sz="2399" b="1" i="1" dirty="0"/>
              <a:t>Integrating Academic Circles in the Classroom</a:t>
            </a:r>
          </a:p>
          <a:p>
            <a:r>
              <a:rPr lang="en-US" sz="2399" b="1" i="1" dirty="0"/>
              <a:t>Self-Care for Teachers</a:t>
            </a:r>
          </a:p>
          <a:p>
            <a:endParaRPr lang="en-US" sz="2399" b="1" i="1" dirty="0"/>
          </a:p>
          <a:p>
            <a:endParaRPr lang="en-US" sz="2399" b="1" i="1" dirty="0"/>
          </a:p>
          <a:p>
            <a:endParaRPr lang="en-US" sz="2599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Collaborative Classrooms</a:t>
            </a:r>
            <a:br>
              <a:rPr lang="en-US" dirty="0" smtClean="0"/>
            </a:br>
            <a:r>
              <a:rPr lang="en-US" dirty="0" smtClean="0"/>
              <a:t>                       </a:t>
            </a:r>
            <a:r>
              <a:rPr lang="en-US" dirty="0"/>
              <a:t>Elementary (K-6)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05" y="2160920"/>
            <a:ext cx="10958656" cy="3879762"/>
          </a:xfrm>
        </p:spPr>
        <p:txBody>
          <a:bodyPr>
            <a:noAutofit/>
          </a:bodyPr>
          <a:lstStyle/>
          <a:p>
            <a:pPr lvl="0"/>
            <a:r>
              <a:rPr lang="en-US" sz="2799" dirty="0"/>
              <a:t>Activities to implement and develop  collaborative relationships within the classroom environment.</a:t>
            </a:r>
          </a:p>
          <a:p>
            <a:pPr lvl="0"/>
            <a:r>
              <a:rPr lang="en-US" sz="2799" dirty="0"/>
              <a:t>Using interactive modeling to reflect, develop and implement rituals and routines.</a:t>
            </a:r>
          </a:p>
          <a:p>
            <a:pPr lvl="0"/>
            <a:r>
              <a:rPr lang="en-US" sz="2799" dirty="0"/>
              <a:t>Reflect on teacher and student roles in developing collaborative classrooms through restorative practices, engagement, academic and behavioral protocols. </a:t>
            </a:r>
          </a:p>
          <a:p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31890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ctrTitle"/>
          </p:nvPr>
        </p:nvSpPr>
        <p:spPr>
          <a:xfrm>
            <a:off x="868042" y="53179"/>
            <a:ext cx="6685402" cy="1223291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ctr" anchorCtr="0">
            <a:noAutofit/>
          </a:bodyPr>
          <a:lstStyle/>
          <a:p>
            <a:pPr algn="l"/>
            <a:r>
              <a:rPr lang="en" sz="3599" b="1" dirty="0"/>
              <a:t>Secondary  (7-12)</a:t>
            </a:r>
            <a:endParaRPr sz="3599" b="1" dirty="0"/>
          </a:p>
        </p:txBody>
      </p:sp>
      <p:sp>
        <p:nvSpPr>
          <p:cNvPr id="135" name="Google Shape;135;p25"/>
          <p:cNvSpPr txBox="1"/>
          <p:nvPr/>
        </p:nvSpPr>
        <p:spPr>
          <a:xfrm>
            <a:off x="498064" y="1058522"/>
            <a:ext cx="5430585" cy="398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defTabSz="1218804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79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Creating a Positive Environment for Students </a:t>
            </a:r>
            <a:endParaRPr sz="279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8804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79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402" indent="-507835" defTabSz="1218804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79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Creating an Environment of Respect and Rapport</a:t>
            </a:r>
            <a:endParaRPr sz="279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218804" defTabSz="1218804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79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402" indent="-507835" defTabSz="1218804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79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Establishing a Culture for Learning</a:t>
            </a:r>
            <a:endParaRPr sz="279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6" name="Picture 4" descr="Image result for middle school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361" y="4048771"/>
            <a:ext cx="4617463" cy="277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When teachers see similarities with student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14" y="2189227"/>
            <a:ext cx="2785147" cy="1859544"/>
          </a:xfrm>
          <a:prstGeom prst="rect">
            <a:avLst/>
          </a:prstGeom>
        </p:spPr>
      </p:pic>
      <p:pic>
        <p:nvPicPr>
          <p:cNvPr id="3" name="Picture 2" descr="M&amp;M's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3" y="5042621"/>
            <a:ext cx="4781438" cy="161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3612" y="664825"/>
            <a:ext cx="1214529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99" dirty="0">
                <a:solidFill>
                  <a:srgbClr val="EBEBEB"/>
                </a:solidFill>
                <a:latin typeface="Trebuchet MS" panose="020B0603020202020204"/>
              </a:rPr>
              <a:t>3 As</a:t>
            </a:r>
          </a:p>
        </p:txBody>
      </p:sp>
      <p:pic>
        <p:nvPicPr>
          <p:cNvPr id="6" name="Picture 5" descr="That Girl, Fae | seem to have derailed my own blo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457" y="2608694"/>
            <a:ext cx="1106067" cy="1440077"/>
          </a:xfrm>
          <a:prstGeom prst="rect">
            <a:avLst/>
          </a:prstGeom>
        </p:spPr>
      </p:pic>
      <p:pic>
        <p:nvPicPr>
          <p:cNvPr id="7" name="Picture 6" descr="Moving at the Speed of Creativity | Lessons Learned With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03" y="228389"/>
            <a:ext cx="2213687" cy="16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T Summer Mentor Training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342</Words>
  <Application>Microsoft Office PowerPoint</Application>
  <PresentationFormat>Custom</PresentationFormat>
  <Paragraphs>74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Footlight MT Light</vt:lpstr>
      <vt:lpstr>Segoe Print</vt:lpstr>
      <vt:lpstr>Trebuchet MS</vt:lpstr>
      <vt:lpstr>Wingdings 3</vt:lpstr>
      <vt:lpstr>Books 16x9</vt:lpstr>
      <vt:lpstr>CIT Summer Mentor Training 2014</vt:lpstr>
      <vt:lpstr>Facet</vt:lpstr>
      <vt:lpstr>PowerPoint Presentation</vt:lpstr>
      <vt:lpstr>Career in Teaching Department Intern-Mentor Staff Development</vt:lpstr>
      <vt:lpstr>Professional Learning Opportunities</vt:lpstr>
      <vt:lpstr>Offerings</vt:lpstr>
      <vt:lpstr>Co-Teaching; A Shared Belief System for Success in       Teaching and Learning        Saturday: October 26th, 9:00AM-2:00PM </vt:lpstr>
      <vt:lpstr>Bilingual</vt:lpstr>
      <vt:lpstr>PowerPoint Presentation</vt:lpstr>
      <vt:lpstr>Establishing Collaborative Classrooms                        Elementary (K-6)</vt:lpstr>
      <vt:lpstr>Secondary  (7-12)</vt:lpstr>
      <vt:lpstr>PROACTIVE  CLASSROOM SYSTEMS</vt:lpstr>
      <vt:lpstr>Social Workers, Psychologists, Speech    Language Therapists, Counselors</vt:lpstr>
      <vt:lpstr>Other Professional Learning Opportunities</vt:lpstr>
      <vt:lpstr>In Closing…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2015-08-16T17:02:52Z</dcterms:created>
  <dcterms:modified xsi:type="dcterms:W3CDTF">2019-10-05T20:01:25Z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